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1" r:id="rId4"/>
    <p:sldId id="263" r:id="rId5"/>
    <p:sldId id="258" r:id="rId6"/>
    <p:sldId id="259" r:id="rId7"/>
    <p:sldId id="260" r:id="rId8"/>
  </p:sldIdLst>
  <p:sldSz cx="12192000" cy="6858000"/>
  <p:notesSz cx="7100888" cy="1023302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812" cy="512663"/>
          </a:xfrm>
          <a:prstGeom prst="rect">
            <a:avLst/>
          </a:prstGeom>
        </p:spPr>
        <p:txBody>
          <a:bodyPr vert="horz" lIns="203097" tIns="101549" rIns="203097" bIns="101549" rtlCol="0"/>
          <a:lstStyle>
            <a:lvl1pPr algn="l">
              <a:defRPr sz="2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076" y="0"/>
            <a:ext cx="3078812" cy="512663"/>
          </a:xfrm>
          <a:prstGeom prst="rect">
            <a:avLst/>
          </a:prstGeom>
        </p:spPr>
        <p:txBody>
          <a:bodyPr vert="horz" lIns="203097" tIns="101549" rIns="203097" bIns="101549" rtlCol="0"/>
          <a:lstStyle>
            <a:lvl1pPr algn="r">
              <a:defRPr sz="2700"/>
            </a:lvl1pPr>
          </a:lstStyle>
          <a:p>
            <a:fld id="{4BBB857B-C3BA-430B-B980-52F1A96A2E1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362"/>
            <a:ext cx="3078812" cy="512663"/>
          </a:xfrm>
          <a:prstGeom prst="rect">
            <a:avLst/>
          </a:prstGeom>
        </p:spPr>
        <p:txBody>
          <a:bodyPr vert="horz" lIns="203097" tIns="101549" rIns="203097" bIns="101549" rtlCol="0" anchor="b"/>
          <a:lstStyle>
            <a:lvl1pPr algn="l">
              <a:defRPr sz="2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076" y="9720362"/>
            <a:ext cx="3078812" cy="512663"/>
          </a:xfrm>
          <a:prstGeom prst="rect">
            <a:avLst/>
          </a:prstGeom>
        </p:spPr>
        <p:txBody>
          <a:bodyPr vert="horz" lIns="203097" tIns="101549" rIns="203097" bIns="101549" rtlCol="0" anchor="b"/>
          <a:lstStyle>
            <a:lvl1pPr algn="r">
              <a:defRPr sz="2700"/>
            </a:lvl1pPr>
          </a:lstStyle>
          <a:p>
            <a:fld id="{43D41FC8-123F-49DC-AE84-87A935D51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9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812" cy="512663"/>
          </a:xfrm>
          <a:prstGeom prst="rect">
            <a:avLst/>
          </a:prstGeom>
        </p:spPr>
        <p:txBody>
          <a:bodyPr vert="horz" lIns="203097" tIns="101549" rIns="203097" bIns="101549" rtlCol="0"/>
          <a:lstStyle>
            <a:lvl1pPr algn="l">
              <a:defRPr sz="2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076" y="0"/>
            <a:ext cx="3078812" cy="512663"/>
          </a:xfrm>
          <a:prstGeom prst="rect">
            <a:avLst/>
          </a:prstGeom>
        </p:spPr>
        <p:txBody>
          <a:bodyPr vert="horz" lIns="203097" tIns="101549" rIns="203097" bIns="101549" rtlCol="0"/>
          <a:lstStyle>
            <a:lvl1pPr algn="r">
              <a:defRPr sz="2700"/>
            </a:lvl1pPr>
          </a:lstStyle>
          <a:p>
            <a:fld id="{C77FECF6-FFCE-4E6A-951C-A50F87FACF5B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20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03097" tIns="101549" rIns="203097" bIns="1015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335" y="4924265"/>
            <a:ext cx="5682220" cy="4030477"/>
          </a:xfrm>
          <a:prstGeom prst="rect">
            <a:avLst/>
          </a:prstGeom>
        </p:spPr>
        <p:txBody>
          <a:bodyPr vert="horz" lIns="203097" tIns="101549" rIns="203097" bIns="1015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362"/>
            <a:ext cx="3078812" cy="512663"/>
          </a:xfrm>
          <a:prstGeom prst="rect">
            <a:avLst/>
          </a:prstGeom>
        </p:spPr>
        <p:txBody>
          <a:bodyPr vert="horz" lIns="203097" tIns="101549" rIns="203097" bIns="101549" rtlCol="0" anchor="b"/>
          <a:lstStyle>
            <a:lvl1pPr algn="l">
              <a:defRPr sz="2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076" y="9720362"/>
            <a:ext cx="3078812" cy="512663"/>
          </a:xfrm>
          <a:prstGeom prst="rect">
            <a:avLst/>
          </a:prstGeom>
        </p:spPr>
        <p:txBody>
          <a:bodyPr vert="horz" lIns="203097" tIns="101549" rIns="203097" bIns="101549" rtlCol="0" anchor="b"/>
          <a:lstStyle>
            <a:lvl1pPr algn="r">
              <a:defRPr sz="2700"/>
            </a:lvl1pPr>
          </a:lstStyle>
          <a:p>
            <a:fld id="{7AB78F42-81E6-4EA3-97C6-82462E534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9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78F42-81E6-4EA3-97C6-82462E534B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1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81B938-92B7-1408-0A16-24447EBC1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C9607-CB78-A4F6-7E4D-567B8C82A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055" y="868362"/>
            <a:ext cx="6714836" cy="2387600"/>
          </a:xfrm>
        </p:spPr>
        <p:txBody>
          <a:bodyPr anchor="ctr" anchorCtr="0">
            <a:normAutofit/>
          </a:bodyPr>
          <a:lstStyle>
            <a:lvl1pPr algn="l">
              <a:defRPr sz="7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35D080-F177-4C6F-1786-0BF61C56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055" y="3343420"/>
            <a:ext cx="6714836" cy="896071"/>
          </a:xfrm>
        </p:spPr>
        <p:txBody>
          <a:bodyPr anchor="ctr" anchorCtr="0"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A0B980-4D73-F46B-852D-B891EC18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2824-578C-439B-9F78-A0E016947205}" type="datetimeFigureOut">
              <a:rPr lang="x-none" smtClean="0"/>
              <a:t>19.09.2023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4CB412-6D37-40E9-F180-D3C2E9BD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C93793-5BA4-040E-1CE0-71165B8D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D9D0-B0DB-4DBD-82AE-1A992E956F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647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99117-3699-E715-D11C-6DAAC6F3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CE1DCB-B702-23F5-6AF5-5A98DBAC2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16052F-8ED5-EC61-99FC-702C0E49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2824-578C-439B-9F78-A0E016947205}" type="datetimeFigureOut">
              <a:rPr lang="x-none" smtClean="0"/>
              <a:t>19.09.2023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76799-8C88-608B-262F-4568CF6C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C1E5CD-008A-2AA7-ECEC-17802C52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D9D0-B0DB-4DBD-82AE-1A992E956F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229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569AAA-3B7A-12C7-56A2-AD606FCAE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32F0BF-B670-7490-6C8E-6F54F8DE4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694E8-6291-CE93-FABB-E2B351C5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2824-578C-439B-9F78-A0E016947205}" type="datetimeFigureOut">
              <a:rPr lang="x-none" smtClean="0"/>
              <a:t>19.09.2023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5B9D6-AD66-F503-53EE-0639CF67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A20A6F-C523-2C9D-9D9B-9F988A65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D9D0-B0DB-4DBD-82AE-1A992E956F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38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F9262-02D1-7BAF-58BD-E465B2A2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D3F7A6-F447-2F44-1732-AA8F71F3D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F16B49-1273-02C1-12F2-BF3926F6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2824-578C-439B-9F78-A0E016947205}" type="datetimeFigureOut">
              <a:rPr lang="x-none" smtClean="0"/>
              <a:t>19.09.2023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40D1B-9CBF-D9BB-BD65-A1C301D2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BA1CB-2846-D774-7F9D-016F5DA9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D9D0-B0DB-4DBD-82AE-1A992E956F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4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237E9-3CF9-7E45-9A3F-9DAF09B5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227BCC-AFA3-5DCE-8F51-151A65C81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A8601-BD1F-6C45-E113-79BD4D21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2824-578C-439B-9F78-A0E016947205}" type="datetimeFigureOut">
              <a:rPr lang="x-none" smtClean="0"/>
              <a:t>19.09.2023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FAE54-E961-96BF-DE86-97B5BF51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2F88C6-1C0B-42FE-B00B-7BB90188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D9D0-B0DB-4DBD-82AE-1A992E956F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813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16045-9E26-E3A8-4B2F-043AD42B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2C5B19-19D3-4C89-1EE5-F0E080DA5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CAAEB-F3FF-BCFA-EDE8-6D4FF4F25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6ADCE-F905-CAFD-73D6-4E5AFBAD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2824-578C-439B-9F78-A0E016947205}" type="datetimeFigureOut">
              <a:rPr lang="x-none" smtClean="0"/>
              <a:t>19.09.2023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FD4D2-4839-1D74-F443-9AA5F847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382D30-E65A-1CFD-48E3-B435FFA7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D9D0-B0DB-4DBD-82AE-1A992E956F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71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942E1-D639-806F-4736-31D5B1FE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DC37A4-7E63-BF78-6519-42176DFC8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235DA-E723-5CE9-88DA-C1480284B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192995-CE20-1397-FE65-415F1D0D9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DEA8A8-C782-21DF-A9A8-1C53BC0F1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FB1329-9847-7850-5ACB-7484E1F8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2824-578C-439B-9F78-A0E016947205}" type="datetimeFigureOut">
              <a:rPr lang="x-none" smtClean="0"/>
              <a:t>19.09.2023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027721-2EC3-C7A9-72E9-D6FA3169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33F00F-9976-134D-8F0B-0C91DEDE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D9D0-B0DB-4DBD-82AE-1A992E956F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144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32DA9-7E31-A5AE-5078-0910ED42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DD0A00-41C6-75CF-167C-4D45565E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2824-578C-439B-9F78-A0E016947205}" type="datetimeFigureOut">
              <a:rPr lang="x-none" smtClean="0"/>
              <a:t>19.09.2023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35DBAA-7A2C-DCDC-DDA2-19C1B2E3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8182E6-1807-BA55-7E4F-9042064A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D9D0-B0DB-4DBD-82AE-1A992E956F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60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884F4F-D155-8450-B76C-B2AD5C6D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2824-578C-439B-9F78-A0E016947205}" type="datetimeFigureOut">
              <a:rPr lang="x-none" smtClean="0"/>
              <a:t>19.09.2023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0534CB5-0A38-7F8C-0E8B-535B77DC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307FEF-4BC5-889B-DEE1-0BC48A72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D9D0-B0DB-4DBD-82AE-1A992E956F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932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1DDDB-31AC-FB53-50E1-E5C15DAD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81A46-543A-6090-B996-9CA5699A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379F64-10CF-4FFE-5CFB-A8908BCBA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4C9CC2-A304-5761-EE05-F47ACB0E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2824-578C-439B-9F78-A0E016947205}" type="datetimeFigureOut">
              <a:rPr lang="x-none" smtClean="0"/>
              <a:t>19.09.2023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B987B0-C70E-7BF4-0434-22B234E0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FEC064-0095-CEF4-1770-723DA31E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D9D0-B0DB-4DBD-82AE-1A992E956F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190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5EF65-3736-01AB-E6FD-CF28A282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FD8E5D-1883-DE4A-6DFE-742397FD9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AD2E4F-B9B7-D35E-5CA9-DA7DF1459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15C8B8-3208-1586-0DD0-297B0DD6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2824-578C-439B-9F78-A0E016947205}" type="datetimeFigureOut">
              <a:rPr lang="x-none" smtClean="0"/>
              <a:t>19.09.2023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ED6DF-39B7-9300-4963-2AF32551E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4F94F8-9E33-D962-8469-B638ADA9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D9D0-B0DB-4DBD-82AE-1A992E956F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094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F477CE-338E-F52C-EAA9-45E2E45BD3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017B5-F06E-579F-8B40-2B7A87AD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909" y="365120"/>
            <a:ext cx="6931891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5CA1D-F669-4885-7720-096614B03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520ED-DECD-A493-02EB-2DC105F7E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62824-578C-439B-9F78-A0E016947205}" type="datetimeFigureOut">
              <a:rPr lang="x-none" smtClean="0"/>
              <a:t>19.09.2023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50C38-2346-0039-A22E-E507BF57D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393CB2-CE63-B74F-47C5-AA076E799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D9D0-B0DB-4DBD-82AE-1A992E956F5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885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B09C2F-0033-4FD1-930C-2543C48B3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98" t="31993" r="18045" b="4803"/>
          <a:stretch/>
        </p:blipFill>
        <p:spPr>
          <a:xfrm>
            <a:off x="2098307" y="0"/>
            <a:ext cx="1009369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DAD62-EEFF-6B1C-3801-710674530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5659655" cy="3705726"/>
          </a:xfrm>
          <a:solidFill>
            <a:schemeClr val="accent3">
              <a:lumMod val="50000"/>
              <a:alpha val="85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Инициативный проект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«Водоразборная колонка для питьевой воды»</a:t>
            </a: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Усть-Паленьга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x-none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CB1957C6-F8CF-42A9-9AA2-CA4E1C671043}"/>
              </a:ext>
            </a:extLst>
          </p:cNvPr>
          <p:cNvSpPr txBox="1">
            <a:spLocks/>
          </p:cNvSpPr>
          <p:nvPr/>
        </p:nvSpPr>
        <p:spPr>
          <a:xfrm>
            <a:off x="803975" y="1039660"/>
            <a:ext cx="10619762" cy="5085567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деревне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Усть-Паленьга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Верхнетоемского округа отсутствует качественная питьевая вода. Ситуация обострена тем, что на данный момент единственный колодец находится в аварийном состоянии, вода не пригодна к использованию.</a:t>
            </a:r>
            <a:endParaRPr lang="x-none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9952F-A3E5-47AD-B442-B146E4956617}"/>
              </a:ext>
            </a:extLst>
          </p:cNvPr>
          <p:cNvSpPr txBox="1"/>
          <p:nvPr/>
        </p:nvSpPr>
        <p:spPr>
          <a:xfrm>
            <a:off x="2358189" y="286497"/>
            <a:ext cx="77098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«Водоразборная колонка для питьевой воды»</a:t>
            </a:r>
            <a:b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65346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2462" y="211115"/>
            <a:ext cx="4723647" cy="5492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Фотографии старого колодца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2EBE3E-4451-6BCC-8391-B3F545941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00" y="760390"/>
            <a:ext cx="4375911" cy="58345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55259A-C73C-966B-799B-353518C48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05" y="760390"/>
            <a:ext cx="4514807" cy="583454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15410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C3D1DE-0D8C-494B-AA80-48F06EDD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364"/>
            <a:ext cx="10515600" cy="4351338"/>
          </a:xfrm>
          <a:solidFill>
            <a:schemeClr val="bg1">
              <a:alpha val="55000"/>
            </a:schemeClr>
          </a:solidFill>
        </p:spPr>
        <p:txBody>
          <a:bodyPr>
            <a:normAutofit fontScale="85000" lnSpcReduction="10000"/>
          </a:bodyPr>
          <a:lstStyle/>
          <a:p>
            <a:pPr indent="0" algn="just">
              <a:spcBef>
                <a:spcPts val="300"/>
              </a:spcBef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идея проекта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обеспечение жителей и приезжих в </a:t>
            </a:r>
          </a:p>
          <a:p>
            <a:pPr indent="0" algn="just">
              <a:spcBef>
                <a:spcPts val="30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Усть-Паленьга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качественной питьевой водой.</a:t>
            </a:r>
          </a:p>
          <a:p>
            <a:pPr indent="0" algn="just">
              <a:spcBef>
                <a:spcPts val="300"/>
              </a:spcBef>
              <a:buNone/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Bef>
                <a:spcPts val="30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гостей и проживающих в д.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Усть-Паленьга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качественной питьевой водой необходимо для сохранения здоровья, улучшения условий деятельности и повышения уровня жизни, а также улучшение привлекательности территории для привлечения молодого поколения к постоянному проживанию.</a:t>
            </a:r>
          </a:p>
          <a:p>
            <a:pPr indent="0" algn="just">
              <a:spcBef>
                <a:spcPts val="30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Bef>
                <a:spcPts val="300"/>
              </a:spcBef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централизованного водоснабжения с установкой колонки позволит людям использовать качественную и чистую воду.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35E01-AFB5-49FA-A620-0F6E773B3270}"/>
              </a:ext>
            </a:extLst>
          </p:cNvPr>
          <p:cNvSpPr txBox="1"/>
          <p:nvPr/>
        </p:nvSpPr>
        <p:spPr>
          <a:xfrm>
            <a:off x="2656572" y="286497"/>
            <a:ext cx="770983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«Водоразборная колонка для питьевой воды»</a:t>
            </a:r>
            <a:b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3381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054" y="477353"/>
            <a:ext cx="6931891" cy="79980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строительства водоразборной колонки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013" y="1988520"/>
            <a:ext cx="10047973" cy="2612356"/>
          </a:xfrm>
          <a:solidFill>
            <a:schemeClr val="accent5">
              <a:lumMod val="20000"/>
              <a:lumOff val="80000"/>
              <a:alpha val="55000"/>
            </a:schemeClr>
          </a:solidFill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Производство земляных работ;</a:t>
            </a:r>
          </a:p>
          <a:p>
            <a:pPr marL="457200" indent="-457200">
              <a:buAutoNum type="arabicPeriod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Укладка трубопровода;</a:t>
            </a:r>
          </a:p>
          <a:p>
            <a:pPr marL="457200" indent="-457200">
              <a:buAutoNum type="arabicPeriod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Устройство железо-бетонного колодца;</a:t>
            </a:r>
          </a:p>
          <a:p>
            <a:pPr marL="457200" indent="-457200">
              <a:buAutoNum type="arabicPeriod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Восстановление покрытия улиц и внутридворовых проездов;</a:t>
            </a:r>
          </a:p>
          <a:p>
            <a:pPr marL="457200" indent="-457200">
              <a:buAutoNum type="arabicPeriod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Устройство водоразборной колонки.</a:t>
            </a:r>
          </a:p>
        </p:txBody>
      </p:sp>
    </p:spTree>
    <p:extLst>
      <p:ext uri="{BB962C8B-B14F-4D97-AF65-F5344CB8AC3E}">
        <p14:creationId xmlns:p14="http://schemas.microsoft.com/office/powerpoint/2010/main" val="297532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211" y="104693"/>
            <a:ext cx="6437295" cy="54927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Примеры строительства водоразборных колонок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7FE5A6-2FE4-4C39-A28D-612C8DC01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10" y="884975"/>
            <a:ext cx="4158616" cy="57992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9ECD91-1245-45CD-BB14-FCFBD6173E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16994" b="15365"/>
          <a:stretch/>
        </p:blipFill>
        <p:spPr>
          <a:xfrm>
            <a:off x="6416067" y="884975"/>
            <a:ext cx="4417995" cy="579925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6407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865" y="336244"/>
            <a:ext cx="9438373" cy="54927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 стоимости проекта «Водоразборная колонка для питьевой воды»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1926EA7-536D-E195-863C-7D6D9CFACC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322283"/>
              </p:ext>
            </p:extLst>
          </p:nvPr>
        </p:nvGraphicFramePr>
        <p:xfrm>
          <a:off x="838200" y="1539849"/>
          <a:ext cx="10515599" cy="423976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63636">
                  <a:extLst>
                    <a:ext uri="{9D8B030D-6E8A-4147-A177-3AD203B41FA5}">
                      <a16:colId xmlns:a16="http://schemas.microsoft.com/office/drawing/2014/main" val="883947910"/>
                    </a:ext>
                  </a:extLst>
                </a:gridCol>
                <a:gridCol w="5791992">
                  <a:extLst>
                    <a:ext uri="{9D8B030D-6E8A-4147-A177-3AD203B41FA5}">
                      <a16:colId xmlns:a16="http://schemas.microsoft.com/office/drawing/2014/main" val="3706492130"/>
                    </a:ext>
                  </a:extLst>
                </a:gridCol>
                <a:gridCol w="1897014">
                  <a:extLst>
                    <a:ext uri="{9D8B030D-6E8A-4147-A177-3AD203B41FA5}">
                      <a16:colId xmlns:a16="http://schemas.microsoft.com/office/drawing/2014/main" val="2174238575"/>
                    </a:ext>
                  </a:extLst>
                </a:gridCol>
                <a:gridCol w="2262957">
                  <a:extLst>
                    <a:ext uri="{9D8B030D-6E8A-4147-A177-3AD203B41FA5}">
                      <a16:colId xmlns:a16="http://schemas.microsoft.com/office/drawing/2014/main" val="721876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8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источника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b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общей сумме проекта (процентов)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288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84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468 734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84,92%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29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79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физических лиц, поступившие в местный бюджет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131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юридических лиц и индивидуальных предпринимателей, поступившие в местный бюджет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47043"/>
                  </a:ext>
                </a:extLst>
              </a:tr>
              <a:tr h="68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планируемом (возможном) имущественном и (или) </a:t>
                      </a:r>
                      <a:r>
                        <a:rPr lang="ru-RU" sz="18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трудовом участии заинтересованных лиц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 реализации инициативного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55 638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10.08%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8266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551 972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solidFill>
                      <a:schemeClr val="accent6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5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63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274</Words>
  <Application>Microsoft Office PowerPoint</Application>
  <PresentationFormat>Широкоэкранный</PresentationFormat>
  <Paragraphs>52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 Инициативный проект «Водоразборная колонка для питьевой воды»   д. Усть-Паленьга. </vt:lpstr>
      <vt:lpstr>Презентация PowerPoint</vt:lpstr>
      <vt:lpstr>Фотографии старого колодца</vt:lpstr>
      <vt:lpstr>Презентация PowerPoint</vt:lpstr>
      <vt:lpstr>Этапы строительства водоразборной колонки</vt:lpstr>
      <vt:lpstr>Примеры строительства водоразборных колонок </vt:lpstr>
      <vt:lpstr>Расчет стоимости проекта «Водоразборная колонка для питьевой воды»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Руслан Таня</cp:lastModifiedBy>
  <cp:revision>22</cp:revision>
  <cp:lastPrinted>2023-09-15T08:25:25Z</cp:lastPrinted>
  <dcterms:created xsi:type="dcterms:W3CDTF">2023-02-18T08:21:05Z</dcterms:created>
  <dcterms:modified xsi:type="dcterms:W3CDTF">2023-09-19T16:30:05Z</dcterms:modified>
</cp:coreProperties>
</file>